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5"/>
  </p:notesMasterIdLst>
  <p:handoutMasterIdLst>
    <p:handoutMasterId r:id="rId36"/>
  </p:handoutMasterIdLst>
  <p:sldIdLst>
    <p:sldId id="438" r:id="rId5"/>
    <p:sldId id="387" r:id="rId6"/>
    <p:sldId id="389" r:id="rId7"/>
    <p:sldId id="439" r:id="rId8"/>
    <p:sldId id="446" r:id="rId9"/>
    <p:sldId id="447" r:id="rId10"/>
    <p:sldId id="472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73" r:id="rId19"/>
    <p:sldId id="455" r:id="rId20"/>
    <p:sldId id="474" r:id="rId21"/>
    <p:sldId id="458" r:id="rId22"/>
    <p:sldId id="459" r:id="rId23"/>
    <p:sldId id="460" r:id="rId24"/>
    <p:sldId id="461" r:id="rId25"/>
    <p:sldId id="463" r:id="rId26"/>
    <p:sldId id="464" r:id="rId27"/>
    <p:sldId id="465" r:id="rId28"/>
    <p:sldId id="467" r:id="rId29"/>
    <p:sldId id="468" r:id="rId30"/>
    <p:sldId id="469" r:id="rId31"/>
    <p:sldId id="470" r:id="rId32"/>
    <p:sldId id="471" r:id="rId33"/>
    <p:sldId id="411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E42"/>
    <a:srgbClr val="2F586E"/>
    <a:srgbClr val="8C9FB1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ED316-C0B1-3C77-EE52-1F6B6DC77124}" v="128" dt="2025-10-22T14:17:11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6" autoAdjust="0"/>
    <p:restoredTop sz="94053" autoAdjust="0"/>
  </p:normalViewPr>
  <p:slideViewPr>
    <p:cSldViewPr snapToGrid="0" showGuides="1">
      <p:cViewPr>
        <p:scale>
          <a:sx n="100" d="100"/>
          <a:sy n="100" d="100"/>
        </p:scale>
        <p:origin x="1171" y="293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C9DED316-C0B1-3C77-EE52-1F6B6DC77124}"/>
    <pc:docChg chg="modSld">
      <pc:chgData name="Guest User" userId="" providerId="Windows Live" clId="Web-{C9DED316-C0B1-3C77-EE52-1F6B6DC77124}" dt="2025-10-23T09:58:27.595" v="131" actId="1076"/>
      <pc:docMkLst>
        <pc:docMk/>
      </pc:docMkLst>
      <pc:sldChg chg="modSp">
        <pc:chgData name="Guest User" userId="" providerId="Windows Live" clId="Web-{C9DED316-C0B1-3C77-EE52-1F6B6DC77124}" dt="2025-10-22T14:17:11.440" v="127"/>
        <pc:sldMkLst>
          <pc:docMk/>
          <pc:sldMk cId="2848404968" sldId="404"/>
        </pc:sldMkLst>
        <pc:graphicFrameChg chg="mod modGraphic">
          <ac:chgData name="Guest User" userId="" providerId="Windows Live" clId="Web-{C9DED316-C0B1-3C77-EE52-1F6B6DC77124}" dt="2025-10-22T14:17:11.440" v="127"/>
          <ac:graphicFrameMkLst>
            <pc:docMk/>
            <pc:sldMk cId="2848404968" sldId="404"/>
            <ac:graphicFrameMk id="8" creationId="{54139217-4378-4D02-A822-9C1B73E4F0FD}"/>
          </ac:graphicFrameMkLst>
        </pc:graphicFrameChg>
      </pc:sldChg>
      <pc:sldChg chg="modSp">
        <pc:chgData name="Guest User" userId="" providerId="Windows Live" clId="Web-{C9DED316-C0B1-3C77-EE52-1F6B6DC77124}" dt="2025-10-23T09:58:27.595" v="131" actId="1076"/>
        <pc:sldMkLst>
          <pc:docMk/>
          <pc:sldMk cId="2604936174" sldId="435"/>
        </pc:sldMkLst>
        <pc:graphicFrameChg chg="mod">
          <ac:chgData name="Guest User" userId="" providerId="Windows Live" clId="Web-{C9DED316-C0B1-3C77-EE52-1F6B6DC77124}" dt="2025-10-23T09:58:27.595" v="131" actId="1076"/>
          <ac:graphicFrameMkLst>
            <pc:docMk/>
            <pc:sldMk cId="2604936174" sldId="435"/>
            <ac:graphicFrameMk id="14" creationId="{6403AFA1-57DC-4674-A9AE-0AE45371F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02.11.2025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02.11.2025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ED5713B-0A5B-5944-BEBB-63C8BF5985F2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00" name="Freihandform: Form 87">
            <a:extLst>
              <a:ext uri="{FF2B5EF4-FFF2-40B4-BE49-F238E27FC236}">
                <a16:creationId xmlns:a16="http://schemas.microsoft.com/office/drawing/2014/main" id="{FEE9A2C3-D2A4-EF45-896D-DC8FC14D6C80}"/>
              </a:ext>
            </a:extLst>
          </p:cNvPr>
          <p:cNvSpPr/>
          <p:nvPr userDrawn="1"/>
        </p:nvSpPr>
        <p:spPr>
          <a:xfrm>
            <a:off x="1033773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2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3" name="Grafik 4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41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42" name="Grafik 4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026F1790-1AA5-2249-AC8D-458445CB9276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>
              <a:extLst>
                <a:ext uri="{FF2B5EF4-FFF2-40B4-BE49-F238E27FC236}">
                  <a16:creationId xmlns:a16="http://schemas.microsoft.com/office/drawing/2014/main" id="{A21D6C90-CB6F-5742-B27A-61223E4D0276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0">
              <a:extLst>
                <a:ext uri="{FF2B5EF4-FFF2-40B4-BE49-F238E27FC236}">
                  <a16:creationId xmlns:a16="http://schemas.microsoft.com/office/drawing/2014/main" id="{AD0321DC-F0FE-444A-A11C-AD1929DC8A9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1">
              <a:extLst>
                <a:ext uri="{FF2B5EF4-FFF2-40B4-BE49-F238E27FC236}">
                  <a16:creationId xmlns:a16="http://schemas.microsoft.com/office/drawing/2014/main" id="{26533122-7334-2A48-988D-C005CB3DBF35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2">
              <a:extLst>
                <a:ext uri="{FF2B5EF4-FFF2-40B4-BE49-F238E27FC236}">
                  <a16:creationId xmlns:a16="http://schemas.microsoft.com/office/drawing/2014/main" id="{AEA3C75E-A2CA-A949-9620-F3FBBC32F186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3">
              <a:extLst>
                <a:ext uri="{FF2B5EF4-FFF2-40B4-BE49-F238E27FC236}">
                  <a16:creationId xmlns:a16="http://schemas.microsoft.com/office/drawing/2014/main" id="{12CC2BD9-F08D-6843-8054-67F3295C4D11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4">
              <a:extLst>
                <a:ext uri="{FF2B5EF4-FFF2-40B4-BE49-F238E27FC236}">
                  <a16:creationId xmlns:a16="http://schemas.microsoft.com/office/drawing/2014/main" id="{0091577E-076D-F64A-95AF-2939860D6325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5">
              <a:extLst>
                <a:ext uri="{FF2B5EF4-FFF2-40B4-BE49-F238E27FC236}">
                  <a16:creationId xmlns:a16="http://schemas.microsoft.com/office/drawing/2014/main" id="{5600DA2B-A584-9F4F-80C0-8BE95E6C0A45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6">
              <a:extLst>
                <a:ext uri="{FF2B5EF4-FFF2-40B4-BE49-F238E27FC236}">
                  <a16:creationId xmlns:a16="http://schemas.microsoft.com/office/drawing/2014/main" id="{0ADFB78B-5A0B-EC48-B160-DB451C67D058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7">
              <a:extLst>
                <a:ext uri="{FF2B5EF4-FFF2-40B4-BE49-F238E27FC236}">
                  <a16:creationId xmlns:a16="http://schemas.microsoft.com/office/drawing/2014/main" id="{C6B7CD53-2D3F-8F4A-9C0F-459B22C64249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48">
              <a:extLst>
                <a:ext uri="{FF2B5EF4-FFF2-40B4-BE49-F238E27FC236}">
                  <a16:creationId xmlns:a16="http://schemas.microsoft.com/office/drawing/2014/main" id="{03CC9F64-7804-5240-88A6-B67E28D0AD06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49">
              <a:extLst>
                <a:ext uri="{FF2B5EF4-FFF2-40B4-BE49-F238E27FC236}">
                  <a16:creationId xmlns:a16="http://schemas.microsoft.com/office/drawing/2014/main" id="{E6643B5A-CFDD-5C43-A59B-93938CABC24B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0">
              <a:extLst>
                <a:ext uri="{FF2B5EF4-FFF2-40B4-BE49-F238E27FC236}">
                  <a16:creationId xmlns:a16="http://schemas.microsoft.com/office/drawing/2014/main" id="{D26AF907-03C7-FA42-B615-832617429969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1">
              <a:extLst>
                <a:ext uri="{FF2B5EF4-FFF2-40B4-BE49-F238E27FC236}">
                  <a16:creationId xmlns:a16="http://schemas.microsoft.com/office/drawing/2014/main" id="{98F9BDF6-AE59-C44A-8626-FCA4C438AE9A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2">
              <a:extLst>
                <a:ext uri="{FF2B5EF4-FFF2-40B4-BE49-F238E27FC236}">
                  <a16:creationId xmlns:a16="http://schemas.microsoft.com/office/drawing/2014/main" id="{97588694-F74D-B543-BF65-516DF62D573B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3">
              <a:extLst>
                <a:ext uri="{FF2B5EF4-FFF2-40B4-BE49-F238E27FC236}">
                  <a16:creationId xmlns:a16="http://schemas.microsoft.com/office/drawing/2014/main" id="{71F0FABB-571B-EE45-BBF5-1BD649E61A7A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4">
              <a:extLst>
                <a:ext uri="{FF2B5EF4-FFF2-40B4-BE49-F238E27FC236}">
                  <a16:creationId xmlns:a16="http://schemas.microsoft.com/office/drawing/2014/main" id="{6F35B898-AF9E-B24C-8095-1B2E00B5976C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5">
              <a:extLst>
                <a:ext uri="{FF2B5EF4-FFF2-40B4-BE49-F238E27FC236}">
                  <a16:creationId xmlns:a16="http://schemas.microsoft.com/office/drawing/2014/main" id="{F31686E7-1238-1D42-9AAE-AEFC064F817E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6">
              <a:extLst>
                <a:ext uri="{FF2B5EF4-FFF2-40B4-BE49-F238E27FC236}">
                  <a16:creationId xmlns:a16="http://schemas.microsoft.com/office/drawing/2014/main" id="{9573ACD1-98CF-3D47-8F2D-806BC94B7645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57">
              <a:extLst>
                <a:ext uri="{FF2B5EF4-FFF2-40B4-BE49-F238E27FC236}">
                  <a16:creationId xmlns:a16="http://schemas.microsoft.com/office/drawing/2014/main" id="{5833A8CA-68BA-1D42-ADB9-DD476590B3FA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58">
              <a:extLst>
                <a:ext uri="{FF2B5EF4-FFF2-40B4-BE49-F238E27FC236}">
                  <a16:creationId xmlns:a16="http://schemas.microsoft.com/office/drawing/2014/main" id="{38CDB2DE-A029-F143-A449-BDAACA6CB6BE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59">
              <a:extLst>
                <a:ext uri="{FF2B5EF4-FFF2-40B4-BE49-F238E27FC236}">
                  <a16:creationId xmlns:a16="http://schemas.microsoft.com/office/drawing/2014/main" id="{2E3EBA2D-AAD7-5F44-A166-ABBB3A44348D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0">
              <a:extLst>
                <a:ext uri="{FF2B5EF4-FFF2-40B4-BE49-F238E27FC236}">
                  <a16:creationId xmlns:a16="http://schemas.microsoft.com/office/drawing/2014/main" id="{CB811BC1-B517-F04A-82E8-C60B78A199D1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1">
              <a:extLst>
                <a:ext uri="{FF2B5EF4-FFF2-40B4-BE49-F238E27FC236}">
                  <a16:creationId xmlns:a16="http://schemas.microsoft.com/office/drawing/2014/main" id="{E2703D52-5297-3C48-B86D-DCFEA836ACA9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2">
              <a:extLst>
                <a:ext uri="{FF2B5EF4-FFF2-40B4-BE49-F238E27FC236}">
                  <a16:creationId xmlns:a16="http://schemas.microsoft.com/office/drawing/2014/main" id="{DCA81DDD-FB1B-B648-8F82-E70860C4CE4D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3">
              <a:extLst>
                <a:ext uri="{FF2B5EF4-FFF2-40B4-BE49-F238E27FC236}">
                  <a16:creationId xmlns:a16="http://schemas.microsoft.com/office/drawing/2014/main" id="{01936875-CBF0-F349-804D-4C37C944AB17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5">
              <a:extLst>
                <a:ext uri="{FF2B5EF4-FFF2-40B4-BE49-F238E27FC236}">
                  <a16:creationId xmlns:a16="http://schemas.microsoft.com/office/drawing/2014/main" id="{92C51272-86B6-4B48-A4AE-D472CA82B923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6">
              <a:extLst>
                <a:ext uri="{FF2B5EF4-FFF2-40B4-BE49-F238E27FC236}">
                  <a16:creationId xmlns:a16="http://schemas.microsoft.com/office/drawing/2014/main" id="{2C3A0B47-9D82-FE45-9457-BF81CD2FA7A6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FD97DAD5-B085-5D44-BE42-8F3B9EE9F595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D8ECE762-73AE-2C47-9441-EA7230658360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268398A3-39FF-4648-9FD9-E1F75E54D12C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EEB7B98-F8C7-214A-AF07-80D38697E5EF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B0794D66-9071-5140-AC48-F2C47D431BC6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41947595-CA8E-5241-98C0-5EFA06643BED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F7EB5DA7-F9C3-684D-838F-266E140A7655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5E2D2D99-EF02-1D4D-9F6A-DEB889A0447B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2F91FC47-FBF2-C346-8E62-806EB9B2438F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4630EB4-B754-944C-9CB6-CE520408D1BF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48F22E58-B093-7A4C-8FD8-28E1C21328AA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A6E2FCD4-9705-3940-BF2A-D1239696D458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D6DD86DF-00FF-D74B-981F-9FD8B5BF191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91A50E87-376B-6D43-978E-5C6F4575592A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011A632-65C3-334B-891C-670B5B727835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6359897B-BEE2-184D-9C5D-0F971338293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E4B815F2-CB49-0640-ABE6-3672063D4CAB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8181309B-0D7E-C447-A3C3-424CD8B2E92D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A1C774AA-192A-1540-A66B-EEAAA42C920D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697E23D0-D2AD-3142-8A3E-37ABC6B906BF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C5FC6DC2-92D0-6D49-BDFC-FA21FE7F4933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402015ED-8B6D-DE4E-8093-A79355D84C63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4" name="Freihandform: Form 87">
            <a:extLst>
              <a:ext uri="{FF2B5EF4-FFF2-40B4-BE49-F238E27FC236}">
                <a16:creationId xmlns:a16="http://schemas.microsoft.com/office/drawing/2014/main" id="{C7277E25-4150-EF4E-B2B2-BD3F0A3E2646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5" name="Grafik 1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uppieren 90">
            <a:extLst>
              <a:ext uri="{FF2B5EF4-FFF2-40B4-BE49-F238E27FC236}">
                <a16:creationId xmlns:a16="http://schemas.microsoft.com/office/drawing/2014/main" id="{AAA9021C-F612-7A45-9064-2DAABFCA9C99}"/>
              </a:ext>
            </a:extLst>
          </p:cNvPr>
          <p:cNvGrpSpPr/>
          <p:nvPr userDrawn="1"/>
        </p:nvGrpSpPr>
        <p:grpSpPr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>
              <a:extLst>
                <a:ext uri="{FF2B5EF4-FFF2-40B4-BE49-F238E27FC236}">
                  <a16:creationId xmlns:a16="http://schemas.microsoft.com/office/drawing/2014/main" id="{239FEB29-764E-D84F-A6B9-E572E9BA35FA}"/>
                </a:ext>
              </a:extLst>
            </p:cNvPr>
            <p:cNvSpPr/>
            <p:nvPr/>
          </p:nvSpPr>
          <p:spPr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140">
              <a:extLst>
                <a:ext uri="{FF2B5EF4-FFF2-40B4-BE49-F238E27FC236}">
                  <a16:creationId xmlns:a16="http://schemas.microsoft.com/office/drawing/2014/main" id="{30E07473-1FE4-ED4D-ABDA-C4460B82C76D}"/>
                </a:ext>
              </a:extLst>
            </p:cNvPr>
            <p:cNvSpPr/>
            <p:nvPr/>
          </p:nvSpPr>
          <p:spPr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141">
              <a:extLst>
                <a:ext uri="{FF2B5EF4-FFF2-40B4-BE49-F238E27FC236}">
                  <a16:creationId xmlns:a16="http://schemas.microsoft.com/office/drawing/2014/main" id="{ACFFFEA1-E2B9-BF4B-8614-D4E5B5F85F27}"/>
                </a:ext>
              </a:extLst>
            </p:cNvPr>
            <p:cNvSpPr/>
            <p:nvPr/>
          </p:nvSpPr>
          <p:spPr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142">
              <a:extLst>
                <a:ext uri="{FF2B5EF4-FFF2-40B4-BE49-F238E27FC236}">
                  <a16:creationId xmlns:a16="http://schemas.microsoft.com/office/drawing/2014/main" id="{DCFE20F4-1FAA-3B4B-AFD3-FE5FED6F8703}"/>
                </a:ext>
              </a:extLst>
            </p:cNvPr>
            <p:cNvSpPr/>
            <p:nvPr/>
          </p:nvSpPr>
          <p:spPr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143">
              <a:extLst>
                <a:ext uri="{FF2B5EF4-FFF2-40B4-BE49-F238E27FC236}">
                  <a16:creationId xmlns:a16="http://schemas.microsoft.com/office/drawing/2014/main" id="{3D433F7E-E5FB-4B45-87E4-D54E97FD3DEE}"/>
                </a:ext>
              </a:extLst>
            </p:cNvPr>
            <p:cNvSpPr/>
            <p:nvPr/>
          </p:nvSpPr>
          <p:spPr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144">
              <a:extLst>
                <a:ext uri="{FF2B5EF4-FFF2-40B4-BE49-F238E27FC236}">
                  <a16:creationId xmlns:a16="http://schemas.microsoft.com/office/drawing/2014/main" id="{39EB8253-0480-F945-BF50-3C39BC415AEF}"/>
                </a:ext>
              </a:extLst>
            </p:cNvPr>
            <p:cNvSpPr/>
            <p:nvPr/>
          </p:nvSpPr>
          <p:spPr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145">
              <a:extLst>
                <a:ext uri="{FF2B5EF4-FFF2-40B4-BE49-F238E27FC236}">
                  <a16:creationId xmlns:a16="http://schemas.microsoft.com/office/drawing/2014/main" id="{3C3CAEA5-31EB-6B48-8A0B-FDDA4E37BB49}"/>
                </a:ext>
              </a:extLst>
            </p:cNvPr>
            <p:cNvSpPr/>
            <p:nvPr/>
          </p:nvSpPr>
          <p:spPr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146">
              <a:extLst>
                <a:ext uri="{FF2B5EF4-FFF2-40B4-BE49-F238E27FC236}">
                  <a16:creationId xmlns:a16="http://schemas.microsoft.com/office/drawing/2014/main" id="{6BF62CD0-F5B5-8845-8426-81D7F83163CB}"/>
                </a:ext>
              </a:extLst>
            </p:cNvPr>
            <p:cNvSpPr/>
            <p:nvPr/>
          </p:nvSpPr>
          <p:spPr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147">
              <a:extLst>
                <a:ext uri="{FF2B5EF4-FFF2-40B4-BE49-F238E27FC236}">
                  <a16:creationId xmlns:a16="http://schemas.microsoft.com/office/drawing/2014/main" id="{74F82E2E-2B50-F84C-8BD0-1F0FD1E8B441}"/>
                </a:ext>
              </a:extLst>
            </p:cNvPr>
            <p:cNvSpPr/>
            <p:nvPr/>
          </p:nvSpPr>
          <p:spPr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48">
              <a:extLst>
                <a:ext uri="{FF2B5EF4-FFF2-40B4-BE49-F238E27FC236}">
                  <a16:creationId xmlns:a16="http://schemas.microsoft.com/office/drawing/2014/main" id="{764A666C-D860-AD49-B7E5-01027DAF2F9E}"/>
                </a:ext>
              </a:extLst>
            </p:cNvPr>
            <p:cNvSpPr/>
            <p:nvPr/>
          </p:nvSpPr>
          <p:spPr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49">
              <a:extLst>
                <a:ext uri="{FF2B5EF4-FFF2-40B4-BE49-F238E27FC236}">
                  <a16:creationId xmlns:a16="http://schemas.microsoft.com/office/drawing/2014/main" id="{A60FAD8F-356D-9A49-8917-F8D75E39E254}"/>
                </a:ext>
              </a:extLst>
            </p:cNvPr>
            <p:cNvSpPr/>
            <p:nvPr/>
          </p:nvSpPr>
          <p:spPr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50">
              <a:extLst>
                <a:ext uri="{FF2B5EF4-FFF2-40B4-BE49-F238E27FC236}">
                  <a16:creationId xmlns:a16="http://schemas.microsoft.com/office/drawing/2014/main" id="{2122BFDD-4180-3242-9DE6-1722C6BB87E1}"/>
                </a:ext>
              </a:extLst>
            </p:cNvPr>
            <p:cNvSpPr/>
            <p:nvPr/>
          </p:nvSpPr>
          <p:spPr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51">
              <a:extLst>
                <a:ext uri="{FF2B5EF4-FFF2-40B4-BE49-F238E27FC236}">
                  <a16:creationId xmlns:a16="http://schemas.microsoft.com/office/drawing/2014/main" id="{A137BDFA-16B4-5E4D-90CA-25E45475E283}"/>
                </a:ext>
              </a:extLst>
            </p:cNvPr>
            <p:cNvSpPr/>
            <p:nvPr/>
          </p:nvSpPr>
          <p:spPr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52">
              <a:extLst>
                <a:ext uri="{FF2B5EF4-FFF2-40B4-BE49-F238E27FC236}">
                  <a16:creationId xmlns:a16="http://schemas.microsoft.com/office/drawing/2014/main" id="{51BC45C2-1274-BB42-B2FF-655E609A4F3F}"/>
                </a:ext>
              </a:extLst>
            </p:cNvPr>
            <p:cNvSpPr/>
            <p:nvPr/>
          </p:nvSpPr>
          <p:spPr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53">
              <a:extLst>
                <a:ext uri="{FF2B5EF4-FFF2-40B4-BE49-F238E27FC236}">
                  <a16:creationId xmlns:a16="http://schemas.microsoft.com/office/drawing/2014/main" id="{039CA6A1-8CFA-4A4B-9F23-2BB7B0C89625}"/>
                </a:ext>
              </a:extLst>
            </p:cNvPr>
            <p:cNvSpPr/>
            <p:nvPr/>
          </p:nvSpPr>
          <p:spPr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54">
              <a:extLst>
                <a:ext uri="{FF2B5EF4-FFF2-40B4-BE49-F238E27FC236}">
                  <a16:creationId xmlns:a16="http://schemas.microsoft.com/office/drawing/2014/main" id="{ED05D2C0-4637-7549-888A-5A0ED2277201}"/>
                </a:ext>
              </a:extLst>
            </p:cNvPr>
            <p:cNvSpPr/>
            <p:nvPr/>
          </p:nvSpPr>
          <p:spPr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55">
              <a:extLst>
                <a:ext uri="{FF2B5EF4-FFF2-40B4-BE49-F238E27FC236}">
                  <a16:creationId xmlns:a16="http://schemas.microsoft.com/office/drawing/2014/main" id="{E19058B0-7775-D44E-B670-ABF807D028C6}"/>
                </a:ext>
              </a:extLst>
            </p:cNvPr>
            <p:cNvSpPr/>
            <p:nvPr/>
          </p:nvSpPr>
          <p:spPr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56">
              <a:extLst>
                <a:ext uri="{FF2B5EF4-FFF2-40B4-BE49-F238E27FC236}">
                  <a16:creationId xmlns:a16="http://schemas.microsoft.com/office/drawing/2014/main" id="{B494CC1A-A672-C84F-986B-05A683E0AF13}"/>
                </a:ext>
              </a:extLst>
            </p:cNvPr>
            <p:cNvSpPr/>
            <p:nvPr/>
          </p:nvSpPr>
          <p:spPr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57">
              <a:extLst>
                <a:ext uri="{FF2B5EF4-FFF2-40B4-BE49-F238E27FC236}">
                  <a16:creationId xmlns:a16="http://schemas.microsoft.com/office/drawing/2014/main" id="{3FA5D363-CFB8-0746-97D7-B5D03E23E745}"/>
                </a:ext>
              </a:extLst>
            </p:cNvPr>
            <p:cNvSpPr/>
            <p:nvPr/>
          </p:nvSpPr>
          <p:spPr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58">
              <a:extLst>
                <a:ext uri="{FF2B5EF4-FFF2-40B4-BE49-F238E27FC236}">
                  <a16:creationId xmlns:a16="http://schemas.microsoft.com/office/drawing/2014/main" id="{61F52BFA-2C47-174A-AD0B-49737BCE47CD}"/>
                </a:ext>
              </a:extLst>
            </p:cNvPr>
            <p:cNvSpPr/>
            <p:nvPr/>
          </p:nvSpPr>
          <p:spPr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59">
              <a:extLst>
                <a:ext uri="{FF2B5EF4-FFF2-40B4-BE49-F238E27FC236}">
                  <a16:creationId xmlns:a16="http://schemas.microsoft.com/office/drawing/2014/main" id="{56D89971-3BAE-8B48-8779-9659478A6E33}"/>
                </a:ext>
              </a:extLst>
            </p:cNvPr>
            <p:cNvSpPr/>
            <p:nvPr/>
          </p:nvSpPr>
          <p:spPr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0">
              <a:extLst>
                <a:ext uri="{FF2B5EF4-FFF2-40B4-BE49-F238E27FC236}">
                  <a16:creationId xmlns:a16="http://schemas.microsoft.com/office/drawing/2014/main" id="{5BFB40D3-0C94-C34E-8D0C-BA37CE64A2A6}"/>
                </a:ext>
              </a:extLst>
            </p:cNvPr>
            <p:cNvSpPr/>
            <p:nvPr/>
          </p:nvSpPr>
          <p:spPr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1">
              <a:extLst>
                <a:ext uri="{FF2B5EF4-FFF2-40B4-BE49-F238E27FC236}">
                  <a16:creationId xmlns:a16="http://schemas.microsoft.com/office/drawing/2014/main" id="{5F3B670D-3F4C-EB46-B888-A17039EC5DA8}"/>
                </a:ext>
              </a:extLst>
            </p:cNvPr>
            <p:cNvSpPr/>
            <p:nvPr/>
          </p:nvSpPr>
          <p:spPr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2">
              <a:extLst>
                <a:ext uri="{FF2B5EF4-FFF2-40B4-BE49-F238E27FC236}">
                  <a16:creationId xmlns:a16="http://schemas.microsoft.com/office/drawing/2014/main" id="{1AC6A114-F6C4-A44F-82C1-746D659D92E5}"/>
                </a:ext>
              </a:extLst>
            </p:cNvPr>
            <p:cNvSpPr/>
            <p:nvPr/>
          </p:nvSpPr>
          <p:spPr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3">
              <a:extLst>
                <a:ext uri="{FF2B5EF4-FFF2-40B4-BE49-F238E27FC236}">
                  <a16:creationId xmlns:a16="http://schemas.microsoft.com/office/drawing/2014/main" id="{6C84A291-9A88-BC46-9243-A5BDAD73E704}"/>
                </a:ext>
              </a:extLst>
            </p:cNvPr>
            <p:cNvSpPr/>
            <p:nvPr/>
          </p:nvSpPr>
          <p:spPr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D77166F-3C93-3744-9927-37978A728989}"/>
                </a:ext>
              </a:extLst>
            </p:cNvPr>
            <p:cNvSpPr/>
            <p:nvPr/>
          </p:nvSpPr>
          <p:spPr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407D65A0-6EC3-0D4A-8197-FB6484487BE4}"/>
                </a:ext>
              </a:extLst>
            </p:cNvPr>
            <p:cNvSpPr/>
            <p:nvPr/>
          </p:nvSpPr>
          <p:spPr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8">
              <a:extLst>
                <a:ext uri="{FF2B5EF4-FFF2-40B4-BE49-F238E27FC236}">
                  <a16:creationId xmlns:a16="http://schemas.microsoft.com/office/drawing/2014/main" id="{F67E5B46-C275-4F48-A09F-54D35BC6A4BF}"/>
                </a:ext>
              </a:extLst>
            </p:cNvPr>
            <p:cNvSpPr/>
            <p:nvPr/>
          </p:nvSpPr>
          <p:spPr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9">
              <a:extLst>
                <a:ext uri="{FF2B5EF4-FFF2-40B4-BE49-F238E27FC236}">
                  <a16:creationId xmlns:a16="http://schemas.microsoft.com/office/drawing/2014/main" id="{909E25E7-19E2-8747-9126-F1AB3D631F78}"/>
                </a:ext>
              </a:extLst>
            </p:cNvPr>
            <p:cNvSpPr/>
            <p:nvPr/>
          </p:nvSpPr>
          <p:spPr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70">
              <a:extLst>
                <a:ext uri="{FF2B5EF4-FFF2-40B4-BE49-F238E27FC236}">
                  <a16:creationId xmlns:a16="http://schemas.microsoft.com/office/drawing/2014/main" id="{EAC5A913-E03E-7D4D-9078-FE9CA24554F9}"/>
                </a:ext>
              </a:extLst>
            </p:cNvPr>
            <p:cNvSpPr/>
            <p:nvPr/>
          </p:nvSpPr>
          <p:spPr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1">
              <a:extLst>
                <a:ext uri="{FF2B5EF4-FFF2-40B4-BE49-F238E27FC236}">
                  <a16:creationId xmlns:a16="http://schemas.microsoft.com/office/drawing/2014/main" id="{8FABF0FD-F7EF-5349-A2E7-C349C225F8D4}"/>
                </a:ext>
              </a:extLst>
            </p:cNvPr>
            <p:cNvSpPr/>
            <p:nvPr/>
          </p:nvSpPr>
          <p:spPr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2">
              <a:extLst>
                <a:ext uri="{FF2B5EF4-FFF2-40B4-BE49-F238E27FC236}">
                  <a16:creationId xmlns:a16="http://schemas.microsoft.com/office/drawing/2014/main" id="{691B08B6-CE79-0F4B-B988-B7D1CEE53D89}"/>
                </a:ext>
              </a:extLst>
            </p:cNvPr>
            <p:cNvSpPr/>
            <p:nvPr/>
          </p:nvSpPr>
          <p:spPr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3">
              <a:extLst>
                <a:ext uri="{FF2B5EF4-FFF2-40B4-BE49-F238E27FC236}">
                  <a16:creationId xmlns:a16="http://schemas.microsoft.com/office/drawing/2014/main" id="{618EC208-E675-F54F-926D-39AE3A23A938}"/>
                </a:ext>
              </a:extLst>
            </p:cNvPr>
            <p:cNvSpPr/>
            <p:nvPr/>
          </p:nvSpPr>
          <p:spPr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4">
              <a:extLst>
                <a:ext uri="{FF2B5EF4-FFF2-40B4-BE49-F238E27FC236}">
                  <a16:creationId xmlns:a16="http://schemas.microsoft.com/office/drawing/2014/main" id="{F3D8309A-1653-614D-A944-931615072E3B}"/>
                </a:ext>
              </a:extLst>
            </p:cNvPr>
            <p:cNvSpPr/>
            <p:nvPr/>
          </p:nvSpPr>
          <p:spPr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5">
              <a:extLst>
                <a:ext uri="{FF2B5EF4-FFF2-40B4-BE49-F238E27FC236}">
                  <a16:creationId xmlns:a16="http://schemas.microsoft.com/office/drawing/2014/main" id="{717FDDCD-E871-BB4D-B232-2CEF5564DDCE}"/>
                </a:ext>
              </a:extLst>
            </p:cNvPr>
            <p:cNvSpPr/>
            <p:nvPr/>
          </p:nvSpPr>
          <p:spPr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6">
              <a:extLst>
                <a:ext uri="{FF2B5EF4-FFF2-40B4-BE49-F238E27FC236}">
                  <a16:creationId xmlns:a16="http://schemas.microsoft.com/office/drawing/2014/main" id="{C8995C5D-7CC7-2E42-B769-E20C40839485}"/>
                </a:ext>
              </a:extLst>
            </p:cNvPr>
            <p:cNvSpPr/>
            <p:nvPr/>
          </p:nvSpPr>
          <p:spPr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7">
              <a:extLst>
                <a:ext uri="{FF2B5EF4-FFF2-40B4-BE49-F238E27FC236}">
                  <a16:creationId xmlns:a16="http://schemas.microsoft.com/office/drawing/2014/main" id="{F0031B75-0C69-0A40-8402-DC1DE0934A97}"/>
                </a:ext>
              </a:extLst>
            </p:cNvPr>
            <p:cNvSpPr/>
            <p:nvPr/>
          </p:nvSpPr>
          <p:spPr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8">
              <a:extLst>
                <a:ext uri="{FF2B5EF4-FFF2-40B4-BE49-F238E27FC236}">
                  <a16:creationId xmlns:a16="http://schemas.microsoft.com/office/drawing/2014/main" id="{A0198E80-4FED-D345-A056-52D3E6BA6E76}"/>
                </a:ext>
              </a:extLst>
            </p:cNvPr>
            <p:cNvSpPr/>
            <p:nvPr/>
          </p:nvSpPr>
          <p:spPr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9">
              <a:extLst>
                <a:ext uri="{FF2B5EF4-FFF2-40B4-BE49-F238E27FC236}">
                  <a16:creationId xmlns:a16="http://schemas.microsoft.com/office/drawing/2014/main" id="{77DC6720-D7A3-F240-A035-723109FD2169}"/>
                </a:ext>
              </a:extLst>
            </p:cNvPr>
            <p:cNvSpPr/>
            <p:nvPr/>
          </p:nvSpPr>
          <p:spPr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80">
              <a:extLst>
                <a:ext uri="{FF2B5EF4-FFF2-40B4-BE49-F238E27FC236}">
                  <a16:creationId xmlns:a16="http://schemas.microsoft.com/office/drawing/2014/main" id="{113741B5-0862-1B40-9D96-56B2A9E93BF4}"/>
                </a:ext>
              </a:extLst>
            </p:cNvPr>
            <p:cNvSpPr/>
            <p:nvPr/>
          </p:nvSpPr>
          <p:spPr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1">
              <a:extLst>
                <a:ext uri="{FF2B5EF4-FFF2-40B4-BE49-F238E27FC236}">
                  <a16:creationId xmlns:a16="http://schemas.microsoft.com/office/drawing/2014/main" id="{DAB37A08-003F-3245-8E24-7AF93F705B58}"/>
                </a:ext>
              </a:extLst>
            </p:cNvPr>
            <p:cNvSpPr/>
            <p:nvPr/>
          </p:nvSpPr>
          <p:spPr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2">
              <a:extLst>
                <a:ext uri="{FF2B5EF4-FFF2-40B4-BE49-F238E27FC236}">
                  <a16:creationId xmlns:a16="http://schemas.microsoft.com/office/drawing/2014/main" id="{FCFDE7EE-E7D1-544E-A701-3197B56FF0AD}"/>
                </a:ext>
              </a:extLst>
            </p:cNvPr>
            <p:cNvSpPr/>
            <p:nvPr/>
          </p:nvSpPr>
          <p:spPr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3">
              <a:extLst>
                <a:ext uri="{FF2B5EF4-FFF2-40B4-BE49-F238E27FC236}">
                  <a16:creationId xmlns:a16="http://schemas.microsoft.com/office/drawing/2014/main" id="{23158B01-DBA4-4448-A419-B14881054104}"/>
                </a:ext>
              </a:extLst>
            </p:cNvPr>
            <p:cNvSpPr/>
            <p:nvPr/>
          </p:nvSpPr>
          <p:spPr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4">
              <a:extLst>
                <a:ext uri="{FF2B5EF4-FFF2-40B4-BE49-F238E27FC236}">
                  <a16:creationId xmlns:a16="http://schemas.microsoft.com/office/drawing/2014/main" id="{F738BA72-6FA5-A340-A4D3-82C845D364B8}"/>
                </a:ext>
              </a:extLst>
            </p:cNvPr>
            <p:cNvSpPr/>
            <p:nvPr/>
          </p:nvSpPr>
          <p:spPr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5">
              <a:extLst>
                <a:ext uri="{FF2B5EF4-FFF2-40B4-BE49-F238E27FC236}">
                  <a16:creationId xmlns:a16="http://schemas.microsoft.com/office/drawing/2014/main" id="{A6D2746E-5F24-D745-A2A3-D0ADEEF336B5}"/>
                </a:ext>
              </a:extLst>
            </p:cNvPr>
            <p:cNvSpPr/>
            <p:nvPr/>
          </p:nvSpPr>
          <p:spPr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6">
              <a:extLst>
                <a:ext uri="{FF2B5EF4-FFF2-40B4-BE49-F238E27FC236}">
                  <a16:creationId xmlns:a16="http://schemas.microsoft.com/office/drawing/2014/main" id="{F365F04E-F6F3-EC40-8AF7-457F234C8148}"/>
                </a:ext>
              </a:extLst>
            </p:cNvPr>
            <p:cNvSpPr/>
            <p:nvPr/>
          </p:nvSpPr>
          <p:spPr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7">
              <a:extLst>
                <a:ext uri="{FF2B5EF4-FFF2-40B4-BE49-F238E27FC236}">
                  <a16:creationId xmlns:a16="http://schemas.microsoft.com/office/drawing/2014/main" id="{E795987B-C466-AF4D-91C5-7C0A403A567B}"/>
                </a:ext>
              </a:extLst>
            </p:cNvPr>
            <p:cNvSpPr/>
            <p:nvPr/>
          </p:nvSpPr>
          <p:spPr>
            <a:xfrm>
              <a:off x="1905021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8">
              <a:extLst>
                <a:ext uri="{FF2B5EF4-FFF2-40B4-BE49-F238E27FC236}">
                  <a16:creationId xmlns:a16="http://schemas.microsoft.com/office/drawing/2014/main" id="{03A27536-9171-8D4E-A050-974D975CBA72}"/>
                </a:ext>
              </a:extLst>
            </p:cNvPr>
            <p:cNvSpPr/>
            <p:nvPr/>
          </p:nvSpPr>
          <p:spPr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9">
              <a:extLst>
                <a:ext uri="{FF2B5EF4-FFF2-40B4-BE49-F238E27FC236}">
                  <a16:creationId xmlns:a16="http://schemas.microsoft.com/office/drawing/2014/main" id="{D643B2AE-9BD8-2447-B0FE-BFB5EF735DB4}"/>
                </a:ext>
              </a:extLst>
            </p:cNvPr>
            <p:cNvSpPr/>
            <p:nvPr/>
          </p:nvSpPr>
          <p:spPr>
            <a:xfrm>
              <a:off x="2069462" y="500120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91" name="Freihandform: Form 87">
            <a:extLst>
              <a:ext uri="{FF2B5EF4-FFF2-40B4-BE49-F238E27FC236}">
                <a16:creationId xmlns:a16="http://schemas.microsoft.com/office/drawing/2014/main" id="{DEFECFB7-4BFC-2143-8119-7CD966471870}"/>
              </a:ext>
            </a:extLst>
          </p:cNvPr>
          <p:cNvSpPr/>
          <p:nvPr userDrawn="1"/>
        </p:nvSpPr>
        <p:spPr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pic>
        <p:nvPicPr>
          <p:cNvPr id="112" name="Grafik 1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93" y="300704"/>
            <a:ext cx="1543659" cy="541185"/>
          </a:xfrm>
          <a:prstGeom prst="rect">
            <a:avLst/>
          </a:prstGeom>
        </p:spPr>
      </p:pic>
      <p:sp>
        <p:nvSpPr>
          <p:cNvPr id="113" name="Bildplatzhalter 5"/>
          <p:cNvSpPr>
            <a:spLocks noGrp="1"/>
          </p:cNvSpPr>
          <p:nvPr>
            <p:ph type="pic" sz="quarter" idx="13"/>
          </p:nvPr>
        </p:nvSpPr>
        <p:spPr>
          <a:xfrm>
            <a:off x="6524462" y="300704"/>
            <a:ext cx="1731896" cy="53598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790014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829" y="301184"/>
            <a:ext cx="1102192" cy="3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1C534-C1AC-99AD-ADD9-FB1E51EB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CD2CCD-7078-D82A-DA55-866EE8FBC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5CB5BCAF-CACF-DA0F-0952-0AFA90526E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306303"/>
            <a:ext cx="12138660" cy="5579220"/>
          </a:xfr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24CDE66-50A7-9A75-CF0B-65114BE5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76" y="1373710"/>
            <a:ext cx="9948236" cy="1707968"/>
          </a:xfrm>
        </p:spPr>
        <p:txBody>
          <a:bodyPr/>
          <a:lstStyle/>
          <a:p>
            <a:r>
              <a:rPr lang="en-US" sz="3200" dirty="0"/>
              <a:t>Automatic Detection of Parkinson’s Disease </a:t>
            </a:r>
            <a:br>
              <a:rPr lang="en-DE" sz="3200" dirty="0"/>
            </a:br>
            <a:r>
              <a:rPr lang="en-US" sz="3200" dirty="0"/>
              <a:t>Using Gait Signals and State Space Models/Mamba</a:t>
            </a:r>
            <a:br>
              <a:rPr lang="en-DE" sz="4000" dirty="0"/>
            </a:br>
            <a:endParaRPr lang="de-DE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01112-A0CD-CE30-9911-1386868CA195}"/>
              </a:ext>
            </a:extLst>
          </p:cNvPr>
          <p:cNvSpPr txBox="1"/>
          <p:nvPr/>
        </p:nvSpPr>
        <p:spPr>
          <a:xfrm>
            <a:off x="0" y="4374743"/>
            <a:ext cx="63338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latin typeface="+mn-lt"/>
              </a:rPr>
              <a:t>Submitted by</a:t>
            </a:r>
          </a:p>
          <a:p>
            <a:r>
              <a:rPr lang="de-DE" b="1" dirty="0">
                <a:latin typeface="+mn-lt"/>
              </a:rPr>
              <a:t>P</a:t>
            </a:r>
            <a:r>
              <a:rPr lang="en-DE" b="1" dirty="0" err="1">
                <a:latin typeface="+mn-lt"/>
              </a:rPr>
              <a:t>rosenjit</a:t>
            </a:r>
            <a:r>
              <a:rPr lang="en-DE" b="1" dirty="0">
                <a:latin typeface="+mn-lt"/>
              </a:rPr>
              <a:t> Chowdhury</a:t>
            </a:r>
          </a:p>
          <a:p>
            <a:r>
              <a:rPr lang="de-DE" dirty="0">
                <a:latin typeface="+mn-lt"/>
              </a:rPr>
              <a:t>MSc </a:t>
            </a:r>
            <a:r>
              <a:rPr lang="en-DE" dirty="0">
                <a:latin typeface="+mn-lt"/>
              </a:rPr>
              <a:t>Artificial Intelligence</a:t>
            </a:r>
            <a:r>
              <a:rPr lang="de-DE" dirty="0">
                <a:latin typeface="+mn-lt"/>
              </a:rPr>
              <a:t> (23</a:t>
            </a:r>
            <a:r>
              <a:rPr lang="en-DE" dirty="0">
                <a:latin typeface="+mn-lt"/>
              </a:rPr>
              <a:t>361276</a:t>
            </a:r>
            <a:r>
              <a:rPr lang="de-DE" dirty="0">
                <a:latin typeface="+mn-lt"/>
              </a:rPr>
              <a:t>)</a:t>
            </a:r>
          </a:p>
          <a:p>
            <a:r>
              <a:rPr lang="en-US" dirty="0"/>
              <a:t>Pattern Recognition Lab</a:t>
            </a:r>
          </a:p>
          <a:p>
            <a:r>
              <a:rPr lang="en-US" dirty="0"/>
              <a:t>Department of Computer Science</a:t>
            </a:r>
            <a:endParaRPr lang="de-DE" dirty="0"/>
          </a:p>
          <a:p>
            <a:r>
              <a:rPr lang="de-DE" b="0" dirty="0">
                <a:latin typeface="+mn-lt"/>
              </a:rPr>
              <a:t>Friedrich-Alexander-Universität Erlangen-Nürnberg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71E7CC-E590-D92C-00C8-1775B1EE8327}"/>
              </a:ext>
            </a:extLst>
          </p:cNvPr>
          <p:cNvSpPr txBox="1"/>
          <p:nvPr/>
        </p:nvSpPr>
        <p:spPr>
          <a:xfrm>
            <a:off x="6854282" y="3937300"/>
            <a:ext cx="56722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DE" dirty="0"/>
          </a:p>
          <a:p>
            <a:endParaRPr lang="en-DE" dirty="0"/>
          </a:p>
          <a:p>
            <a:r>
              <a:rPr lang="en-US" b="1" dirty="0"/>
              <a:t>Supervised</a:t>
            </a:r>
            <a:r>
              <a:rPr lang="en-DE" b="1" dirty="0"/>
              <a:t>ed by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Dr.-Ing. Tomás Arias-Vergara</a:t>
            </a:r>
          </a:p>
          <a:p>
            <a:r>
              <a:rPr lang="en-US" dirty="0"/>
              <a:t>Pattern Recognition Lab</a:t>
            </a:r>
          </a:p>
          <a:p>
            <a:r>
              <a:rPr lang="en-US" dirty="0"/>
              <a:t>Department of Computer Science</a:t>
            </a:r>
            <a:endParaRPr lang="en-DE" dirty="0"/>
          </a:p>
          <a:p>
            <a:r>
              <a:rPr lang="de-DE" dirty="0"/>
              <a:t>Friedrich-Alexander-Universität Erlangen-Nürnberg</a:t>
            </a:r>
          </a:p>
          <a:p>
            <a:endParaRPr lang="de-DE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1001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BA8A7-CACF-12AB-BCC4-EAFD20942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E626EA28-887F-6AC8-EA97-0A4B0C63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Example Signals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173813-511F-AB23-E1FF-3DB4DB72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C51B94-A04E-6564-70DC-8939CE8A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ED2F3C-2BF6-E927-2415-C5A8AB4C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27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72F59-DE2A-EF40-F064-A582984E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6CF00C-0FC5-2186-D67C-B5A4804A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89193C-406A-E533-5ABB-66C2CDEC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DB4E41-83F3-1532-496C-04DF370A7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66AA7DF-6294-94F9-C099-10C07203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VGRF Signals</a:t>
            </a:r>
            <a:r>
              <a:rPr lang="en-DE" dirty="0"/>
              <a:t>-1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95B832-F0F1-383D-F4BC-EAD589346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701" y="4693508"/>
            <a:ext cx="10990381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Shows periodic Vertical Ground Reaction Force (VGRF) signals for a healthy control.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Left and right foot curves overlap closely, indicating rhythmic and stable gait.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Demonstrates the normal force distribution pattern used as baseline for PD comparison.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Dataset collected using </a:t>
            </a:r>
            <a:r>
              <a:rPr lang="en-US" sz="1600" b="1" dirty="0"/>
              <a:t>force plates</a:t>
            </a:r>
            <a:r>
              <a:rPr lang="en-US" sz="1600" dirty="0"/>
              <a:t> measuring </a:t>
            </a:r>
            <a:r>
              <a:rPr lang="en-US" sz="1600" b="1" dirty="0"/>
              <a:t>Vertical Ground Reaction Force (VGRF)</a:t>
            </a:r>
            <a:r>
              <a:rPr lang="en-US" sz="1600" dirty="0"/>
              <a:t> at </a:t>
            </a:r>
            <a:r>
              <a:rPr lang="en-US" sz="1600" b="1" dirty="0"/>
              <a:t>100 Hz</a:t>
            </a:r>
            <a:r>
              <a:rPr lang="en-US" sz="1600" dirty="0"/>
              <a:t> sampling rate.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Each subject walks over the plate; sensors record </a:t>
            </a:r>
            <a:r>
              <a:rPr lang="en-US" sz="1600" b="1" dirty="0"/>
              <a:t>force (N)</a:t>
            </a:r>
            <a:r>
              <a:rPr lang="en-US" sz="1600" dirty="0"/>
              <a:t> exerted by the </a:t>
            </a:r>
            <a:r>
              <a:rPr lang="en-US" sz="1600" b="1" dirty="0"/>
              <a:t>left and right foot</a:t>
            </a:r>
            <a:r>
              <a:rPr lang="en-US" sz="1600" dirty="0"/>
              <a:t>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Force curves capture gait rhythm, symmetry, and balance — which differ between </a:t>
            </a:r>
            <a:r>
              <a:rPr lang="en-US" sz="1600" b="1" dirty="0"/>
              <a:t>(PD)</a:t>
            </a:r>
            <a:r>
              <a:rPr lang="en-US" sz="1600" dirty="0"/>
              <a:t> and </a:t>
            </a:r>
            <a:r>
              <a:rPr lang="en-US" sz="1600" b="1" dirty="0"/>
              <a:t>Control</a:t>
            </a:r>
            <a:r>
              <a:rPr lang="en-US" sz="1600" dirty="0"/>
              <a:t> groups.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Example signals show reduced amplitude and irregular rhythm for PD.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C3A98-235A-8B9D-99DB-4F7A4743D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76" y="1312924"/>
            <a:ext cx="6972103" cy="3098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4BC5FD-C1C8-A46D-5935-B78B598654CF}"/>
              </a:ext>
            </a:extLst>
          </p:cNvPr>
          <p:cNvSpPr txBox="1"/>
          <p:nvPr/>
        </p:nvSpPr>
        <p:spPr>
          <a:xfrm>
            <a:off x="4742497" y="4411636"/>
            <a:ext cx="27070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Control subject VGRF pattern</a:t>
            </a:r>
            <a:endParaRPr lang="en-DE" sz="11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84CFB05-6F41-9256-69EE-E9C44F9C4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DE" altLang="en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collected using </a:t>
            </a:r>
            <a:r>
              <a:rPr kumimoji="0" lang="en-DE" altLang="en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force plates</a:t>
            </a:r>
            <a:r>
              <a:rPr kumimoji="0" lang="en-DE" altLang="en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measuring </a:t>
            </a:r>
            <a:r>
              <a:rPr kumimoji="0" lang="en-DE" altLang="en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Vertical Ground Reaction Force (VGRF)</a:t>
            </a:r>
            <a:r>
              <a:rPr kumimoji="0" lang="en-DE" altLang="en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en-DE" altLang="en-DE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100 Hz</a:t>
            </a:r>
            <a:r>
              <a:rPr kumimoji="0" lang="en-DE" altLang="en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sampling rate.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DE" altLang="en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188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ABCDA-DCE7-54FB-FE0C-ADA96B13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3B1EB7-EB86-636A-CF8F-B5B25683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A1BC61-810E-7BC4-7341-960125B3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CB7FDD-C53C-C7C5-D195-E336512B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935E601-E689-03B9-CBFF-4E45468B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VGRF Signals</a:t>
            </a:r>
            <a:r>
              <a:rPr lang="en-DE" dirty="0"/>
              <a:t>-2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84216A-B5A2-A218-8652-49B80A59C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907" y="5295219"/>
            <a:ext cx="77035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Displays Vertical Ground Reaction Force (VGRF) for a Parkinson’s patient.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Left and right foot signals show irregular amplitude and timing differences.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Indicates gait asymmetry and instability, typical of PD-related motor impairment.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95405-B093-3A4C-696A-B920E44E7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17" y="1308163"/>
            <a:ext cx="7826868" cy="3478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0358F-6A15-DFC9-68F2-ED4BC6673FE7}"/>
              </a:ext>
            </a:extLst>
          </p:cNvPr>
          <p:cNvSpPr txBox="1"/>
          <p:nvPr/>
        </p:nvSpPr>
        <p:spPr>
          <a:xfrm>
            <a:off x="5021458" y="4874940"/>
            <a:ext cx="23412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PD subject VGRF pattern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82348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EB9E6-DA24-91A0-6235-611EDC79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1564A750-AC7D-5B11-61AB-41E3BF86E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Feature Extraction Approach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FB5EBD-E431-FF89-CEDB-E74AF4FB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687820-F97D-B025-FAA5-F06B9007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E68196-8836-6ED1-AB5E-93773B6A7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11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18ED-3C45-1BC7-92D0-5CD277E6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63E6BC7-BEB1-CCDA-9861-DD2CF805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D42F3B-4354-2E62-D5BE-5A910F49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367869-DC26-FDEF-A5B6-A2D147CA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D0F5DA7-2C9E-4C7F-97E0-1B3BEA3DB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with </a:t>
            </a:r>
            <a:r>
              <a:rPr lang="en-US" dirty="0" err="1"/>
              <a:t>TSFresh</a:t>
            </a:r>
            <a:endParaRPr lang="de-DE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106694F1-7743-2CA0-6C6B-FE6077C1C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959" y="4715481"/>
            <a:ext cx="1070272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Raw VGRF time series are transformed into </a:t>
            </a:r>
            <a:r>
              <a:rPr lang="en-US" b="1" dirty="0"/>
              <a:t>statistical features</a:t>
            </a:r>
            <a:r>
              <a:rPr lang="en-US" dirty="0"/>
              <a:t> using </a:t>
            </a:r>
            <a:r>
              <a:rPr lang="en-US" b="1" dirty="0" err="1"/>
              <a:t>TSFresh</a:t>
            </a:r>
            <a:r>
              <a:rPr lang="en-US" dirty="0"/>
              <a:t>.</a:t>
            </a:r>
            <a:endParaRPr lang="en-DE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Features summarize time-domain properties:</a:t>
            </a:r>
            <a:br>
              <a:rPr lang="en-US" dirty="0"/>
            </a:br>
            <a:r>
              <a:rPr lang="en-US" dirty="0"/>
              <a:t>→ </a:t>
            </a:r>
            <a:r>
              <a:rPr lang="en-US" i="1" dirty="0"/>
              <a:t>mean, standard deviation, skewness, kurtosis, energy, RMS, zero-crossings, etc.</a:t>
            </a:r>
            <a:r>
              <a:rPr lang="en-US" dirty="0"/>
              <a:t>.</a:t>
            </a:r>
            <a:r>
              <a:rPr lang="en-DE" dirty="0"/>
              <a:t>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Extraction performed using a </a:t>
            </a:r>
            <a:r>
              <a:rPr lang="en-US" b="1" dirty="0"/>
              <a:t>30 </a:t>
            </a:r>
            <a:r>
              <a:rPr lang="en-US" b="1" dirty="0" err="1"/>
              <a:t>ms</a:t>
            </a:r>
            <a:r>
              <a:rPr lang="en-US" b="1" dirty="0"/>
              <a:t> window</a:t>
            </a:r>
            <a:r>
              <a:rPr lang="en-US" dirty="0"/>
              <a:t> with </a:t>
            </a:r>
            <a:r>
              <a:rPr lang="en-US" b="1" dirty="0"/>
              <a:t>15 </a:t>
            </a:r>
            <a:r>
              <a:rPr lang="en-US" b="1" dirty="0" err="1"/>
              <a:t>ms</a:t>
            </a:r>
            <a:r>
              <a:rPr lang="en-US" b="1" dirty="0"/>
              <a:t> overlap</a:t>
            </a:r>
            <a:r>
              <a:rPr lang="en-US" dirty="0"/>
              <a:t>.</a:t>
            </a:r>
            <a:endParaRPr lang="en-DE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Each feature represents a short segment of the gait signal.</a:t>
            </a:r>
            <a:endParaRPr lang="en-DE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Result: ~56 features per subject per foot after aggregation.</a:t>
            </a:r>
            <a:endParaRPr kumimoji="0" lang="en-DE" altLang="en-D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(Body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DC682B-F3A2-EF0A-C063-98FFB28F1E40}"/>
              </a:ext>
            </a:extLst>
          </p:cNvPr>
          <p:cNvSpPr txBox="1"/>
          <p:nvPr/>
        </p:nvSpPr>
        <p:spPr>
          <a:xfrm>
            <a:off x="2271407" y="4289012"/>
            <a:ext cx="69000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1" dirty="0"/>
              <a:t>Image source:</a:t>
            </a:r>
            <a:r>
              <a:rPr lang="fr-FR" sz="1100" i="1" dirty="0"/>
              <a:t> </a:t>
            </a:r>
            <a:r>
              <a:rPr lang="fr-FR" sz="1100" i="1" dirty="0" err="1"/>
              <a:t>Bronwyn</a:t>
            </a:r>
            <a:r>
              <a:rPr lang="fr-FR" sz="1100" i="1" dirty="0"/>
              <a:t> Bridges et al. (2020), </a:t>
            </a:r>
            <a:r>
              <a:rPr lang="fr-FR" sz="1100" i="1" dirty="0" err="1"/>
              <a:t>Molecules</a:t>
            </a:r>
            <a:r>
              <a:rPr lang="fr-FR" sz="1100" i="1" dirty="0"/>
              <a:t>, MDPI, https://doi.org/10.3390/molecules25194382</a:t>
            </a:r>
            <a:endParaRPr lang="en-AU" sz="11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51EDA-F9DD-1AED-D20E-727AEAD6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478" y="1350309"/>
            <a:ext cx="2648447" cy="26484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60762C-7DCE-F1BF-8ABB-DF4379AF257F}"/>
              </a:ext>
            </a:extLst>
          </p:cNvPr>
          <p:cNvSpPr txBox="1"/>
          <p:nvPr/>
        </p:nvSpPr>
        <p:spPr>
          <a:xfrm>
            <a:off x="3711910" y="4027402"/>
            <a:ext cx="35375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</a:t>
            </a:r>
            <a:r>
              <a:rPr lang="en-US" sz="1100" dirty="0" err="1"/>
              <a:t>TSFresh</a:t>
            </a:r>
            <a:r>
              <a:rPr lang="en-US" sz="1100" dirty="0"/>
              <a:t>-based feature extraction workflow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43096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91B8A-836A-3846-8761-6D7A8C990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E9A986-73D7-6FD5-2337-96E6AEA8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5701D4-AB55-3D7A-31D0-29330D80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17332E-9977-B8AA-19AD-80D50B4E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4578D0-AE07-257F-F4E6-177CC995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Combination Strategy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53CD4E-046E-2CB9-A8B4-3BD0A1E2E181}"/>
              </a:ext>
            </a:extLst>
          </p:cNvPr>
          <p:cNvSpPr txBox="1"/>
          <p:nvPr/>
        </p:nvSpPr>
        <p:spPr>
          <a:xfrm>
            <a:off x="3755086" y="3697561"/>
            <a:ext cx="29737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Feature Combination Strategy</a:t>
            </a:r>
            <a:endParaRPr lang="en-DE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E02BB-655C-C4E3-3D99-3E7D5D9EA5D0}"/>
              </a:ext>
            </a:extLst>
          </p:cNvPr>
          <p:cNvSpPr txBox="1"/>
          <p:nvPr/>
        </p:nvSpPr>
        <p:spPr>
          <a:xfrm>
            <a:off x="2166620" y="4883052"/>
            <a:ext cx="83693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DE" altLang="en-DE" sz="1600" dirty="0">
                <a:latin typeface="Arial" panose="020B0604020202020204" pitchFamily="34" charset="0"/>
              </a:rPr>
              <a:t>To </a:t>
            </a:r>
            <a:r>
              <a:rPr lang="en-DE" altLang="en-DE" sz="1600" dirty="0" err="1">
                <a:latin typeface="Arial" panose="020B0604020202020204" pitchFamily="34" charset="0"/>
              </a:rPr>
              <a:t>analyze</a:t>
            </a:r>
            <a:r>
              <a:rPr lang="en-DE" altLang="en-DE" sz="1600" dirty="0">
                <a:latin typeface="Arial" panose="020B0604020202020204" pitchFamily="34" charset="0"/>
              </a:rPr>
              <a:t> inter-foot coordination:</a:t>
            </a:r>
            <a:br>
              <a:rPr lang="en-DE" altLang="en-DE" sz="1600" dirty="0">
                <a:latin typeface="Arial" panose="020B0604020202020204" pitchFamily="34" charset="0"/>
              </a:rPr>
            </a:br>
            <a:r>
              <a:rPr lang="en-DE" altLang="en-DE" sz="1600" dirty="0">
                <a:latin typeface="Arial" panose="020B0604020202020204" pitchFamily="34" charset="0"/>
              </a:rPr>
              <a:t>→ Concatenated horizontally → 112 combined features (</a:t>
            </a:r>
            <a:r>
              <a:rPr lang="en-DE" altLang="en-DE" sz="1600" b="1" dirty="0">
                <a:latin typeface="Arial" panose="020B0604020202020204" pitchFamily="34" charset="0"/>
              </a:rPr>
              <a:t>LR vector</a:t>
            </a:r>
            <a:r>
              <a:rPr lang="en-DE" altLang="en-DE" sz="1600" dirty="0">
                <a:latin typeface="Arial" panose="020B0604020202020204" pitchFamily="34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DE" altLang="en-DE" sz="1600" dirty="0">
                <a:latin typeface="Arial" panose="020B0604020202020204" pitchFamily="34" charset="0"/>
              </a:rPr>
              <a:t>      Two approaches tested: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DE" altLang="en-DE" sz="1600" b="1" dirty="0">
                <a:latin typeface="Arial" panose="020B0604020202020204" pitchFamily="34" charset="0"/>
              </a:rPr>
              <a:t>Concatenation:</a:t>
            </a:r>
            <a:r>
              <a:rPr lang="en-DE" altLang="en-DE" sz="1600" dirty="0">
                <a:latin typeface="Arial" panose="020B0604020202020204" pitchFamily="34" charset="0"/>
              </a:rPr>
              <a:t> merge L + R feature vectors.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DE" altLang="en-DE" sz="1600" b="1" dirty="0">
                <a:latin typeface="Arial" panose="020B0604020202020204" pitchFamily="34" charset="0"/>
              </a:rPr>
              <a:t>Averaging:</a:t>
            </a:r>
            <a:r>
              <a:rPr lang="en-DE" altLang="en-DE" sz="1600" dirty="0">
                <a:latin typeface="Arial" panose="020B0604020202020204" pitchFamily="34" charset="0"/>
              </a:rPr>
              <a:t> compute mean of corresponding left/right features.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DE" altLang="en-DE" sz="1600" dirty="0">
                <a:latin typeface="Arial" panose="020B0604020202020204" pitchFamily="34" charset="0"/>
              </a:rPr>
              <a:t>Combined feature set improves PD detection by capturing gait asymmetry</a:t>
            </a:r>
            <a:r>
              <a:rPr kumimoji="0" lang="en-DE" altLang="en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2348F-30F8-7D11-C725-571D9B6101BF}"/>
              </a:ext>
            </a:extLst>
          </p:cNvPr>
          <p:cNvSpPr txBox="1"/>
          <p:nvPr/>
        </p:nvSpPr>
        <p:spPr>
          <a:xfrm>
            <a:off x="1678940" y="4036257"/>
            <a:ext cx="6304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DE" altLang="en-DE" sz="1600" dirty="0">
                <a:latin typeface="Arial" panose="020B0604020202020204" pitchFamily="34" charset="0"/>
              </a:rPr>
              <a:t>Each subject has two independent feature sets:</a:t>
            </a:r>
            <a:br>
              <a:rPr lang="en-DE" altLang="en-DE" sz="1600" dirty="0">
                <a:latin typeface="Arial" panose="020B0604020202020204" pitchFamily="34" charset="0"/>
              </a:rPr>
            </a:br>
            <a:r>
              <a:rPr lang="en-DE" altLang="en-DE" sz="1600" dirty="0">
                <a:latin typeface="Arial" panose="020B0604020202020204" pitchFamily="34" charset="0"/>
              </a:rPr>
              <a:t>→ Left foot features (56 columns)</a:t>
            </a:r>
            <a:br>
              <a:rPr lang="en-DE" altLang="en-DE" sz="1600" dirty="0">
                <a:latin typeface="Arial" panose="020B0604020202020204" pitchFamily="34" charset="0"/>
              </a:rPr>
            </a:br>
            <a:r>
              <a:rPr lang="en-DE" altLang="en-DE" sz="1600" dirty="0">
                <a:latin typeface="Arial" panose="020B0604020202020204" pitchFamily="34" charset="0"/>
              </a:rPr>
              <a:t>→ Right foot features (56 columns)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882502-0B0C-54D5-B098-EEC0F364D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84" y="1424494"/>
            <a:ext cx="7550561" cy="226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6504A-465E-283A-10CC-2FE93B139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FE8A1CE5-32EC-695F-C173-6302216D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Feature Analysis (Variance &amp; Correlation)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1C44303-9240-4412-4D7F-DFED6DF24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04018D-206D-FD85-B1EF-1B63FB5D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AF61A9-B3CD-A23B-9F85-57F0CBB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19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BF20-FCE7-400B-D240-06114879E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9FD3EB4-CCE8-9726-73A4-F2AABFF9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48C8D5-F63E-B3F7-E79E-10CD57C64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24A21E-08B0-5271-8DCA-39DFDE78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9696A5-0932-E322-1B12-AE6BD1B3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Feature–UPDRS Correlation Analysis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04F71A-B713-72D5-ACE3-5CE226A5C356}"/>
              </a:ext>
            </a:extLst>
          </p:cNvPr>
          <p:cNvSpPr txBox="1"/>
          <p:nvPr/>
        </p:nvSpPr>
        <p:spPr>
          <a:xfrm>
            <a:off x="3837951" y="4479323"/>
            <a:ext cx="5236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Feature–UPDRS Correlation Analysis</a:t>
            </a:r>
            <a:endParaRPr lang="en-DE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4B981-B341-68CF-C0C6-457CAD813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160" y="4740933"/>
            <a:ext cx="881632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computed between each extracted feature and UPDRS score.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 correlation indicates stronger predictive power for disease stage.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UPDRS (Unified Parkinson’s Disease Rating Scale) measures PD severity (higher = worse).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Visualization methods: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feature–UPDRS correlation.</a:t>
            </a:r>
            <a:b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plot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top correlated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identify the most informative gait parameters (e.g., variability, symmetry).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C152CF-6D93-730C-2046-8A17DDE35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95" y="1279425"/>
            <a:ext cx="6244094" cy="312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01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B2243-A0C7-F1DA-2059-2DE3E397E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A370D7-69C3-11F2-710C-2E710596B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A6A710-9B12-1FA0-594C-228AE872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15C9F2-F3A1-0A74-6EDD-03CFCB0E1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BB6B308-B5C5-21D7-ECDD-C52520B5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Variance and Correlation Analysis</a:t>
            </a:r>
            <a:r>
              <a:rPr lang="en-DE" dirty="0"/>
              <a:t>-1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306BF1-5C40-4C87-01D9-4C4406C0A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553" y="5130982"/>
            <a:ext cx="868539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Displays the most variable </a:t>
            </a:r>
            <a:r>
              <a:rPr lang="en-US" sz="1600" dirty="0" err="1"/>
              <a:t>TSFresh</a:t>
            </a:r>
            <a:r>
              <a:rPr lang="en-US" sz="1600" dirty="0"/>
              <a:t> features from combined left–right foot data.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i="1" dirty="0" err="1"/>
              <a:t>Kurtosis_kurt</a:t>
            </a:r>
            <a:r>
              <a:rPr lang="en-US" sz="1600" dirty="0"/>
              <a:t> shows the largest variance, suggesting strong sensitivity to gait irregularities.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Variance ranking helps identify the most discriminative features for PD vs. Control.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These top features are later used for dimensionality reduction via PCA.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FA773-CA03-0CB5-DF06-061A48BF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55" y="1294359"/>
            <a:ext cx="6028425" cy="3444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D61F8D-BB2B-7629-CB1B-8E4856AB7DB2}"/>
              </a:ext>
            </a:extLst>
          </p:cNvPr>
          <p:cNvSpPr txBox="1"/>
          <p:nvPr/>
        </p:nvSpPr>
        <p:spPr>
          <a:xfrm>
            <a:off x="4684395" y="4786944"/>
            <a:ext cx="3705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Top 10 high-variance features (combined feet)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34029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42EE2-19D8-B08F-05D8-97CDE8BC7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6F0016-145F-A16C-0D46-AC116FEFD8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C0BCA4-30EA-BA37-926F-4DF0F6F6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EBBE14-B514-61E1-CB6C-9D870323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F71C91F-1632-CC11-7436-3F0200A26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Variance and Correlation Analysis</a:t>
            </a:r>
            <a:r>
              <a:rPr lang="en-DE" dirty="0"/>
              <a:t>-2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B777C-008E-E6F6-B8BE-37564F7D7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627" y="5141666"/>
            <a:ext cx="8572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Displays correlation between the first 10 extracted </a:t>
            </a:r>
            <a:r>
              <a:rPr lang="en-US" sz="1600" dirty="0" err="1"/>
              <a:t>TSFresh</a:t>
            </a:r>
            <a:r>
              <a:rPr lang="en-US" sz="1600" dirty="0"/>
              <a:t> features.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Moderate correlations observed between mean and standard deviation metrics.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 feature redundancy is visible, justifying the use of PCA for dimensionality reduction.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Ensures that strongly correlated features are compactly represented for efficient analysis.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5E3C7C-ED8C-1C8E-DF0C-46498C575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17" y="1280496"/>
            <a:ext cx="4211180" cy="3509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AB751-99A1-7E5A-77A6-4D19ACB04403}"/>
              </a:ext>
            </a:extLst>
          </p:cNvPr>
          <p:cNvSpPr txBox="1"/>
          <p:nvPr/>
        </p:nvSpPr>
        <p:spPr>
          <a:xfrm>
            <a:off x="4609147" y="4834935"/>
            <a:ext cx="29737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Correlation among top 10 features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85424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9F959-AAFA-471A-B8FB-4CD12773E51D}" type="datetime4">
              <a:rPr lang="de-DE" smtClean="0"/>
              <a:pPr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Dataset Description &amp; Demographics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Feature Aggregation &amp; Statistical Summary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Signal Examples (Healthy Control vs Patient)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Feature Extraction Process (</a:t>
            </a:r>
            <a:r>
              <a:rPr lang="en-US" dirty="0" err="1"/>
              <a:t>TSFresh</a:t>
            </a:r>
            <a:r>
              <a:rPr lang="en-US" dirty="0"/>
              <a:t> – 30 </a:t>
            </a:r>
            <a:r>
              <a:rPr lang="en-US" dirty="0" err="1"/>
              <a:t>ms</a:t>
            </a:r>
            <a:r>
              <a:rPr lang="en-US" dirty="0"/>
              <a:t> / 15 </a:t>
            </a:r>
            <a:r>
              <a:rPr lang="en-US" dirty="0" err="1"/>
              <a:t>ms</a:t>
            </a:r>
            <a:r>
              <a:rPr lang="en-US" dirty="0"/>
              <a:t>)</a:t>
            </a:r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41C1F95-D974-4A13-ACB3-4481C5ED51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Dimensionality Reduction (PCA </a:t>
            </a:r>
            <a:r>
              <a:rPr lang="en-DE" dirty="0"/>
              <a:t> </a:t>
            </a:r>
            <a:r>
              <a:rPr lang="en-US" dirty="0"/>
              <a:t>Analysis)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1D9E7442-296E-4C85-970F-57CC3DB24B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06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9EED49E-3FE2-49C7-8252-8A85499579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Results – Right, Left and Combined Foot Analysis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481C70C-776C-487C-9CC3-F573F4424EA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07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BF8A087-9D21-4804-93EC-D0F0BEFB42D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Observations &amp; Discussion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5AE6878-1B1A-412B-869C-D66E083942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08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21D68933-4D91-4017-8092-91E8C3DE966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DF772C26-4A90-4712-99D4-4970A488F5F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C58B4322-C4AE-4F66-9E71-875D89FE98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Challenges and Limitations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1E85294F-051C-476B-A8F3-6C25CC62C9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de-DE" dirty="0"/>
              <a:t>09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265AB66-A098-4B36-BD15-3F329088291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Future Directions (Mamba Model Integration)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8EB8BA56-7CAD-4CDB-B315-7B085286A1F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59687893-49C6-4037-869B-503B054BE12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Q &amp; A Session</a:t>
            </a:r>
            <a:endParaRPr lang="de-DE" dirty="0"/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ED7AD97A-C042-429F-A1BD-A9A3FD4F383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de-DE" dirty="0"/>
              <a:t>12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92509974-231D-42AB-9315-A35E350E8B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de-DE" dirty="0"/>
              <a:t>Subheadline möglich. Gegebenenfalls löschen.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Motivation &amp; Introduction</a:t>
            </a:r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3911-2A07-5492-060D-9D9B2BF98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AD3A446B-EB90-E045-265A-66CCC28B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Bilateral Feature Distribution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800104-46EC-7ED7-554F-E3E09172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5085D6-C10E-6F84-A036-0D544022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AF88C5-691A-38FD-D8BD-45D6856B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259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C4708-1D8B-6356-A91C-A6BF51714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F4133E-9613-5147-D88F-FDD61E69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A876DC-7FB6-2D2C-180D-6C87DF44A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511F73-B39B-5005-4C37-C0249046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94B53CC-E5E2-0D58-47DC-A973232F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vs Right Foot Feature Distribution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2AE381-94A1-961D-2A10-C7CDC13B5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47" y="5131148"/>
            <a:ext cx="89114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Compares mean feature distributions between left and right foot signals.</a:t>
            </a:r>
            <a:endParaRPr lang="en-DE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Both feet show a similar overall distribution, confirming consistent gait capture.</a:t>
            </a:r>
            <a:endParaRPr lang="en-DE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Slight right-foot dominance may indicate asymmetric force behavior in PD patients.</a:t>
            </a:r>
            <a:endParaRPr lang="en-DE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Confirms that extracted features are balanced across sides before PCA analysis.</a:t>
            </a: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BDB1A-F9C1-C7A7-93B4-B3746BDE0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43" y="1406709"/>
            <a:ext cx="5022135" cy="3348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FA195B-B65C-8407-47CF-66E70C2F4E8F}"/>
              </a:ext>
            </a:extLst>
          </p:cNvPr>
          <p:cNvSpPr txBox="1"/>
          <p:nvPr/>
        </p:nvSpPr>
        <p:spPr>
          <a:xfrm>
            <a:off x="4205750" y="4812169"/>
            <a:ext cx="33623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Feature mean distribution across left and right feet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3071015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C8E3F-BECE-23F6-6A80-98F8F8C89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F3C74-745C-581B-CB8E-8C409807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24EF5F-739B-8509-DFF6-A81DD9A16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77DBD2-D428-D0C4-BD7A-7C1BA371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57CF217-2DC1-4C07-74C4-98DC5FB5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(Right Foot)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6FB73F-8F5C-8B3E-9441-9A35D0181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9780" y="5287572"/>
            <a:ext cx="974820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PCA reduced 56-dimensional right-foot features to 2 principal components.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Partial class separation is observed between PD (red) and Control (green) subjects.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The right-foot dynamics reveal stronger gait irregularities in PD participants.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Highlights that right-foot features may be more sensitive indicators of motor asymmetry.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74EDD-89B6-66D3-7159-686BD8C3F5EB}"/>
              </a:ext>
            </a:extLst>
          </p:cNvPr>
          <p:cNvSpPr txBox="1"/>
          <p:nvPr/>
        </p:nvSpPr>
        <p:spPr>
          <a:xfrm>
            <a:off x="518318" y="690010"/>
            <a:ext cx="630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PCA Visualization – Right Foot Features</a:t>
            </a:r>
            <a:endParaRPr lang="en-DE" sz="16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9C319-155E-3312-3986-2B05AFBFF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05" y="1350298"/>
            <a:ext cx="4749855" cy="3536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FA8EA1-5FD1-3637-BA3A-29C0634C58C5}"/>
              </a:ext>
            </a:extLst>
          </p:cNvPr>
          <p:cNvSpPr txBox="1"/>
          <p:nvPr/>
        </p:nvSpPr>
        <p:spPr>
          <a:xfrm>
            <a:off x="4320418" y="4947016"/>
            <a:ext cx="30422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PCA projection for right-foot features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34461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1CDFF-B07C-0DD0-4195-CEF6E9178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AE4AA7-2270-0350-9EC3-88A341EB74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DD4FBE-5C14-9357-493C-FD649634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FECBAB-D245-7DCE-17FF-2F5771A1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8D377F6-5E9B-CC2D-00F8-725B8C47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(Left Foot)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C397DD-2E54-DE92-3676-99EE5B00A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08" y="5241967"/>
            <a:ext cx="904446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PCA reduced 56 left-foot features to 2 principal components for visualization.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Control (green) and PD (red) subjects show overlapping clusters with mild separation.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Left-foot data appears slightly more compact, indicating consistent stride rhythm.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Suggests that PD-related asymmetry is less pronounced on the left side compared to the right.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815E32-D030-0BCF-C1F8-501EDF19599F}"/>
              </a:ext>
            </a:extLst>
          </p:cNvPr>
          <p:cNvSpPr txBox="1"/>
          <p:nvPr/>
        </p:nvSpPr>
        <p:spPr>
          <a:xfrm>
            <a:off x="518318" y="690010"/>
            <a:ext cx="630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PCA Visualization – Left Foot Features</a:t>
            </a:r>
            <a:endParaRPr lang="en-DE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53EFB-B8AB-5603-6A68-F59873D93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25" y="1367890"/>
            <a:ext cx="4747815" cy="35347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F4BF3-99A3-AB3A-DC17-D0554E9991EE}"/>
              </a:ext>
            </a:extLst>
          </p:cNvPr>
          <p:cNvSpPr txBox="1"/>
          <p:nvPr/>
        </p:nvSpPr>
        <p:spPr>
          <a:xfrm>
            <a:off x="4273155" y="4916319"/>
            <a:ext cx="28746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PCA projection for left-foot features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862339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9D602-878F-756E-5D70-6DB75AAC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8FC146D-93FF-7B8F-DB12-9D00C2A9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4FB63E-3725-C261-0C35-288CD18F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BF689-3F16-E910-D2ED-B89A177A6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65D42BF-7901-8533-4390-CEDB9739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(Combined Feet)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D8845-0294-87D6-6D35-4FEC716D6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47" y="5270097"/>
            <a:ext cx="812754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Combines left and right foot features to analyze overall gait symmetry.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PCA reveals partially separable clusters between PD and Control participants.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Integration of both feet provides richer movement representation and balance cues.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This combined feature space will guide future Mamba-based classification modeling</a:t>
            </a:r>
            <a:r>
              <a:rPr lang="en-US" dirty="0"/>
              <a:t>.</a:t>
            </a: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A77B5-5C46-D28F-7CAB-05474FA2D524}"/>
              </a:ext>
            </a:extLst>
          </p:cNvPr>
          <p:cNvSpPr txBox="1"/>
          <p:nvPr/>
        </p:nvSpPr>
        <p:spPr>
          <a:xfrm>
            <a:off x="518318" y="690010"/>
            <a:ext cx="6304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PCA Visualization – Combined Left &amp; Right Features</a:t>
            </a:r>
            <a:endParaRPr lang="en-DE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ACE60-A55C-674C-A0C7-2513221B4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81" y="1443410"/>
            <a:ext cx="4698395" cy="3497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B0139-8413-3810-C303-D0446B2EABF0}"/>
              </a:ext>
            </a:extLst>
          </p:cNvPr>
          <p:cNvSpPr txBox="1"/>
          <p:nvPr/>
        </p:nvSpPr>
        <p:spPr>
          <a:xfrm>
            <a:off x="4013518" y="4941368"/>
            <a:ext cx="39490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PCA projection for combined left &amp; right foot features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54799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6B6A-FB9E-D629-94C3-284F63DD5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24F0DB86-7283-451C-D89F-DB8FF00A0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4508A20-79D0-468E-1F64-7674248C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A0EF16-0944-5802-D206-AA8CB1B6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260FBA-B86B-D87B-62AA-17420ED07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428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3AC03-62AA-55CD-8B5E-7B647DD5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2B402B-93A8-285F-8E87-65356940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C5B547-5BCF-5DE6-D1E3-1F9F8801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88BE5-129B-933A-170A-AE07B581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4867CE3-66AA-C535-FE81-F51608325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Baseline Results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194505-3837-1426-BC42-48C5100A8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590" y="4561185"/>
            <a:ext cx="1081482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306 subjects</a:t>
            </a:r>
            <a:r>
              <a:rPr lang="en-US" sz="1600" dirty="0"/>
              <a:t> analyzed (≈ 214 PD + 92 Controls).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Extracted </a:t>
            </a:r>
            <a:r>
              <a:rPr lang="en-US" sz="1600" b="1" dirty="0"/>
              <a:t>56 </a:t>
            </a:r>
            <a:r>
              <a:rPr lang="en-US" sz="1600" b="1" dirty="0" err="1"/>
              <a:t>TSFresh</a:t>
            </a:r>
            <a:r>
              <a:rPr lang="en-US" sz="1600" b="1" dirty="0"/>
              <a:t> features</a:t>
            </a:r>
            <a:r>
              <a:rPr lang="en-US" sz="1600" dirty="0"/>
              <a:t> per subject using 30 </a:t>
            </a:r>
            <a:r>
              <a:rPr lang="en-US" sz="1600" dirty="0" err="1"/>
              <a:t>ms</a:t>
            </a:r>
            <a:r>
              <a:rPr lang="en-US" sz="1600" dirty="0"/>
              <a:t> windows with 15 </a:t>
            </a:r>
            <a:r>
              <a:rPr lang="en-US" sz="1600" dirty="0" err="1"/>
              <a:t>ms</a:t>
            </a:r>
            <a:r>
              <a:rPr lang="en-US" sz="1600" dirty="0"/>
              <a:t> steps.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Applied </a:t>
            </a:r>
            <a:r>
              <a:rPr lang="en-US" sz="1600" b="1" dirty="0"/>
              <a:t>Z-score normalization</a:t>
            </a:r>
            <a:r>
              <a:rPr lang="en-US" sz="1600" dirty="0"/>
              <a:t> followed by </a:t>
            </a:r>
            <a:r>
              <a:rPr lang="en-US" sz="1600" b="1" dirty="0"/>
              <a:t>PCA</a:t>
            </a:r>
            <a:r>
              <a:rPr lang="en-US" sz="1600" dirty="0"/>
              <a:t> for dimensionality reduction.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PCA revealed </a:t>
            </a:r>
            <a:r>
              <a:rPr lang="en-US" sz="1600" b="1" dirty="0"/>
              <a:t>partial separation</a:t>
            </a:r>
            <a:r>
              <a:rPr lang="en-US" sz="1600" dirty="0"/>
              <a:t> between PD and Control groups, indicating feature sensitivity to gait asymmetry.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Right foot</a:t>
            </a:r>
            <a:r>
              <a:rPr lang="en-US" sz="1600" dirty="0"/>
              <a:t> features showed stronger differentiation patterns, suggesting higher diagnostic relevance.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These results establish a </a:t>
            </a:r>
            <a:r>
              <a:rPr lang="en-US" sz="1600" b="1" dirty="0"/>
              <a:t>reliable feature-level baseline</a:t>
            </a:r>
            <a:r>
              <a:rPr lang="en-US" sz="1600" dirty="0"/>
              <a:t> for upcoming </a:t>
            </a:r>
            <a:r>
              <a:rPr lang="en-US" sz="1600" b="1" dirty="0"/>
              <a:t>Mamba/State Space Model integration</a:t>
            </a:r>
            <a:r>
              <a:rPr lang="en-US" sz="1600" dirty="0"/>
              <a:t>.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F8EF41-992B-FDD2-3A57-50E14253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5" y="1524000"/>
            <a:ext cx="470916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7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EBC62-7A2B-EE82-160C-76F2C593F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11B025E0-7280-06BF-7FE6-C66F10FF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Discussion &amp; Next Steps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E1C369-1F56-F52D-2DC2-37D22B80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EE8BB56-DF94-1C85-9F2C-6232DBAD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CCDC55-911B-AFE2-0FF9-AB21C6327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849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F22ED-7630-616F-39B1-8B54543C3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E9199F-7331-6EA4-ACF6-1A37BAEE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540889-38CE-9ACA-161F-1096D29AE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DC2FB9-6F0F-C57F-D311-C6A76C2A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FC2D700-E1C5-7A89-541A-8D873828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Future Direction</a:t>
            </a:r>
            <a:endParaRPr lang="de-DE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5C23FB1-5384-0515-929E-949CE378F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67" y="2274838"/>
            <a:ext cx="1102683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PCA results indicate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partial separability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PD and Control subjects, confirming the discriminative potential of extracted gait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Variability within PD samples suggests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heterogeneous motor impairment patterns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aligning with clinical findings.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baseline feature analysis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successfully demonstrates measurable differences in gait dynamics, validating the preprocessing and feature engineering pipeline.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 will focus on implementing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 Space Models (SSM) and Mamba architectures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capture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temporal dependencies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gait signals.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models aim to enhance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classification accuracy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provide </a:t>
            </a:r>
            <a:r>
              <a:rPr kumimoji="0" lang="en-DE" altLang="en-D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interpretable, real-time Parkinson’s detection</a:t>
            </a:r>
            <a:r>
              <a:rPr kumimoji="0" lang="en-DE" altLang="en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87734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7054-E619-E456-1035-AADC9F62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2C126410-B20F-C5A3-E658-418B3D51C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17C15E-5A48-11D5-1317-098CDB8E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671F48C-EFA8-2C45-D023-B4463BFBC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39D46-6B19-523D-1A47-8898C1016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796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Motivation &amp; Background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7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>
          <a:xfrm>
            <a:off x="0" y="1294726"/>
            <a:ext cx="12192000" cy="556327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3054250"/>
            <a:ext cx="11157745" cy="749501"/>
          </a:xfrm>
        </p:spPr>
        <p:txBody>
          <a:bodyPr/>
          <a:lstStyle/>
          <a:p>
            <a:r>
              <a:rPr lang="en-DE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83A-1C76-F90E-4F81-191465FB3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E47610-A302-315E-66BC-EEEA1821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AF7880-A778-6CDF-B40D-CD6D0A90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222178-A806-F21A-FD8C-48D6EB78E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9829D24-C20D-49A5-3078-0DFC1A55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Background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FCC40-5AA1-7804-F35D-FB17A8BB4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48" y="1504837"/>
            <a:ext cx="5149606" cy="2759970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514CAC8F-C6D4-95D6-499F-B34E594B6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375" y="4838453"/>
            <a:ext cx="104173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Parkinson’s Disease (PD) affects gait rhythm and symmetry.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Ground reaction forces (VGRF) from walking can capture these motor abnormalities.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Early gait-based detection enables timely clinical intervention.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This project establishes a </a:t>
            </a:r>
            <a:r>
              <a:rPr kumimoji="0" lang="en-DE" altLang="en-DE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feature-level baseline</a:t>
            </a:r>
            <a:r>
              <a: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(Body)"/>
              </a:rPr>
              <a:t> before applying Mamba/State Space Models.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F71B54-3518-90D2-9AA9-0CE3BD605B61}"/>
              </a:ext>
            </a:extLst>
          </p:cNvPr>
          <p:cNvSpPr txBox="1"/>
          <p:nvPr/>
        </p:nvSpPr>
        <p:spPr>
          <a:xfrm>
            <a:off x="2732315" y="4409706"/>
            <a:ext cx="7536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1" dirty="0"/>
              <a:t>Image source:</a:t>
            </a:r>
            <a:r>
              <a:rPr lang="fr-FR" sz="1100" i="1" dirty="0"/>
              <a:t> </a:t>
            </a:r>
            <a:r>
              <a:rPr lang="fr-FR" sz="1100" i="1" dirty="0" err="1"/>
              <a:t>Bronwyn</a:t>
            </a:r>
            <a:r>
              <a:rPr lang="fr-FR" sz="1100" i="1" dirty="0"/>
              <a:t> Bridges et al. (2020), </a:t>
            </a:r>
            <a:r>
              <a:rPr lang="fr-FR" sz="1100" i="1" dirty="0" err="1"/>
              <a:t>Molecules</a:t>
            </a:r>
            <a:r>
              <a:rPr lang="fr-FR" sz="1100" i="1" dirty="0"/>
              <a:t>, MDPI, https://doi.org/10.3390/molecules25194382</a:t>
            </a:r>
            <a:endParaRPr lang="en-AU" sz="1100" i="1" dirty="0"/>
          </a:p>
        </p:txBody>
      </p:sp>
    </p:spTree>
    <p:extLst>
      <p:ext uri="{BB962C8B-B14F-4D97-AF65-F5344CB8AC3E}">
        <p14:creationId xmlns:p14="http://schemas.microsoft.com/office/powerpoint/2010/main" val="372929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D6852-38CB-E7A3-AB3D-2A9045C2C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9237EDD6-1E4B-5BAC-0795-F0E4ECEB6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r>
              <a:rPr lang="en-US" dirty="0"/>
              <a:t>Dataset Description &amp; Demographics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EC2315-A069-FC27-ABC5-4B8886FF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2. November 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6ADDA8-F4A5-5411-A771-BBDDC62A0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3AEA9E-BEBE-07C0-1F2B-F185344C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138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CCA3-B5AF-90FA-39FB-9B5E0EE3A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FBA9E76-CA73-3CFE-2CFF-33F67531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262B06-534F-DA24-0E03-49B99943E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1652A8-4A97-4F74-9346-6F187CBB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365CCB7-6531-F2AF-FB43-2311550C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r>
              <a:rPr lang="en-DE" dirty="0"/>
              <a:t>-1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E4D590-7526-AC78-210E-726AB3E3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930" y="3978200"/>
            <a:ext cx="973215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Total of </a:t>
            </a:r>
            <a:r>
              <a:rPr lang="en-US" sz="1600" b="1" dirty="0"/>
              <a:t>165 subjects</a:t>
            </a:r>
            <a:r>
              <a:rPr lang="en-US" sz="1600" dirty="0"/>
              <a:t> analyzed (72 Controls, 93 PD patients).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Mean age:</a:t>
            </a:r>
            <a:r>
              <a:rPr lang="en-US" sz="1600" dirty="0"/>
              <a:t> PD group is slightly older (66.3 ± 9.5 years) than Controls (63.7 ± 8.7 years).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Gender balance:</a:t>
            </a:r>
            <a:r>
              <a:rPr lang="en-US" sz="1600" dirty="0"/>
              <a:t> Both groups have comparable male</a:t>
            </a:r>
            <a:r>
              <a:rPr lang="en-DE" sz="1600" dirty="0"/>
              <a:t>, </a:t>
            </a:r>
            <a:r>
              <a:rPr lang="en-US" sz="1600" dirty="0"/>
              <a:t>female ratios, ensuring unbiased comparisons.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Relevance:</a:t>
            </a:r>
            <a:r>
              <a:rPr lang="en-US" sz="1600" dirty="0"/>
              <a:t> These demographic similarities support reliable baseline feature and gait analysis.</a:t>
            </a:r>
            <a:endParaRPr lang="en-DE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96D5-1843-0260-BF7C-A0E7974C87BE}"/>
              </a:ext>
            </a:extLst>
          </p:cNvPr>
          <p:cNvSpPr txBox="1"/>
          <p:nvPr/>
        </p:nvSpPr>
        <p:spPr>
          <a:xfrm>
            <a:off x="3687854" y="3214561"/>
            <a:ext cx="52892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100" dirty="0"/>
              <a:t>Figure: </a:t>
            </a:r>
            <a:r>
              <a:rPr lang="en-US" sz="1100" dirty="0"/>
              <a:t>Participant demographics distribution by group, age, and gender.</a:t>
            </a:r>
            <a:endParaRPr lang="en-DE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854AA7-878F-E4F8-C7A4-1CA5EA98F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9" y="1516277"/>
            <a:ext cx="7502721" cy="175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05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76EB-42A1-5355-B0E7-A9B92E244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C11D20-B551-5A2C-F4F1-FDA720B1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DC40ED-36DF-DC10-F1CA-6B378D9D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EA0FBE-D236-908A-48CB-0AC7A441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0C44A02-2D84-E45B-DAD1-32F71DE3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r>
              <a:rPr lang="en-DE" dirty="0"/>
              <a:t>-1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BDAA8F-25EE-8FA7-8D0A-B69BBAE1C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687" y="4821404"/>
            <a:ext cx="701666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Dataset:</a:t>
            </a:r>
            <a:r>
              <a:rPr lang="en-US" sz="1600" dirty="0"/>
              <a:t> 306 subjects (≈ 214 PD + 92 Controls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Signal type:</a:t>
            </a:r>
            <a:r>
              <a:rPr lang="en-US" sz="1600" dirty="0"/>
              <a:t> Vertical Ground Reaction Force (VGRF) from both feet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Sampling rate:</a:t>
            </a:r>
            <a:r>
              <a:rPr lang="en-US" sz="1600" dirty="0"/>
              <a:t> 100 Hz (10 </a:t>
            </a:r>
            <a:r>
              <a:rPr lang="en-US" sz="1600" dirty="0" err="1"/>
              <a:t>ms</a:t>
            </a:r>
            <a:r>
              <a:rPr lang="en-US" sz="1600" dirty="0"/>
              <a:t> intervals)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Observation:</a:t>
            </a:r>
            <a:r>
              <a:rPr lang="en-US" sz="1600" dirty="0"/>
              <a:t> PD group shows higher median age, but similar variability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b="1" dirty="0"/>
              <a:t>Relevance:</a:t>
            </a:r>
            <a:r>
              <a:rPr lang="en-US" sz="1600" dirty="0"/>
              <a:t> Ensures demographic comparability before model training</a:t>
            </a: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9D0539-4179-57E4-EC21-8CB9BEED0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425" y="1320988"/>
            <a:ext cx="4533807" cy="30225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AFDB7-FD40-C490-7BB8-BFD8839EA791}"/>
              </a:ext>
            </a:extLst>
          </p:cNvPr>
          <p:cNvSpPr txBox="1"/>
          <p:nvPr/>
        </p:nvSpPr>
        <p:spPr>
          <a:xfrm>
            <a:off x="4870768" y="4343525"/>
            <a:ext cx="2234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Age distribution by group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331207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8029A-F576-9148-ED84-FD8D2D3E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72FEE9-7B15-5045-236E-8DEC9A34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993880-4B61-98BA-2815-754742E3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3F4E63-E22A-BC04-40FD-69D16138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B0E4D97-FA50-3AF8-1AEA-8FA87D81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r>
              <a:rPr lang="en-DE" dirty="0"/>
              <a:t>-2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46C8FF-4D24-45A7-7103-4641BA740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467" y="4824024"/>
            <a:ext cx="799449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Visualizes age distribution across PD and Control subjects.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PD participants show a higher frequency in the 65–80</a:t>
            </a:r>
            <a:r>
              <a:rPr lang="en-DE" sz="1600" dirty="0"/>
              <a:t> </a:t>
            </a:r>
            <a:r>
              <a:rPr lang="en-US" sz="1600" dirty="0"/>
              <a:t>year range.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Both groups have comparable spread, supporting balanced dataset demographics</a:t>
            </a:r>
            <a:r>
              <a:rPr lang="en-US" dirty="0"/>
              <a:t>.</a:t>
            </a: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286E1-84BF-D1F8-5450-58809E0A9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45" y="1333570"/>
            <a:ext cx="5585335" cy="3141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23F554-C79C-580A-1433-8F1429816177}"/>
              </a:ext>
            </a:extLst>
          </p:cNvPr>
          <p:cNvSpPr txBox="1"/>
          <p:nvPr/>
        </p:nvSpPr>
        <p:spPr>
          <a:xfrm>
            <a:off x="4825048" y="4475321"/>
            <a:ext cx="23260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Age distribution histogram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23990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9D0E-98E6-8861-B513-596BC886D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A02D84-F31D-AA45-1A98-B77BD02766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46206" y="6634666"/>
            <a:ext cx="820738" cy="123111"/>
          </a:xfrm>
        </p:spPr>
        <p:txBody>
          <a:bodyPr/>
          <a:lstStyle/>
          <a:p>
            <a:r>
              <a:rPr lang="en-DE" dirty="0"/>
              <a:t>7 November 2025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DF3855-6CEE-61F3-EE50-DF855665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029B45-7B82-3CBB-0377-1A9B9E03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ACCBF06-EBDA-56F1-93D4-EE80397C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r>
              <a:rPr lang="en-DE" dirty="0"/>
              <a:t>-3</a:t>
            </a:r>
            <a:endParaRPr lang="de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F6C3D6-72D8-C720-C42E-4042C7485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30" y="5128722"/>
            <a:ext cx="739497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Visualizes participant count per group.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~70 Control and ~90 PD subjects included in analysis.</a:t>
            </a:r>
            <a:endParaRPr lang="en-DE" sz="1600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Slightly higher PD count, ensuring adequate representation for both classes.</a:t>
            </a:r>
            <a:endParaRPr lang="en-DE" sz="1600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600" dirty="0"/>
              <a:t>Balanced group size supports fair model training and comparison.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DE" altLang="en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318E9-CA9C-4878-6824-88BADD9EC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85" y="1395723"/>
            <a:ext cx="4979122" cy="3319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66877-2EB3-7B06-0B8E-81F68E0A0642}"/>
              </a:ext>
            </a:extLst>
          </p:cNvPr>
          <p:cNvSpPr txBox="1"/>
          <p:nvPr/>
        </p:nvSpPr>
        <p:spPr>
          <a:xfrm>
            <a:off x="3920818" y="4715139"/>
            <a:ext cx="41344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Figure: Subject distribution across PD and Control groups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4227974516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1A7FE3-81F7-4596-A188-3EE8D4188E1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e1a9e197-d112-4abb-aa0c-4ed035d690a3"/>
    <ds:schemaRef ds:uri="http://schemas.microsoft.com/office/infopath/2007/PartnerControls"/>
    <ds:schemaRef ds:uri="5d4c14f1-5e26-4315-944b-e10ebb29e5b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1692</Words>
  <Application>Microsoft Office PowerPoint</Application>
  <PresentationFormat>Widescreen</PresentationFormat>
  <Paragraphs>254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(Body)</vt:lpstr>
      <vt:lpstr>Calibri</vt:lpstr>
      <vt:lpstr>Symbol</vt:lpstr>
      <vt:lpstr>Wingdings</vt:lpstr>
      <vt:lpstr>FAU - Technische Fakultät</vt:lpstr>
      <vt:lpstr>Automatic Detection of Parkinson’s Disease  Using Gait Signals and State Space Models/Mamba </vt:lpstr>
      <vt:lpstr>Agenda</vt:lpstr>
      <vt:lpstr>Motivation &amp; Background</vt:lpstr>
      <vt:lpstr>Motivation and Background</vt:lpstr>
      <vt:lpstr>Dataset Description &amp; Demographics</vt:lpstr>
      <vt:lpstr>Dataset Overview-1</vt:lpstr>
      <vt:lpstr>Dataset Overview-1</vt:lpstr>
      <vt:lpstr>Dataset Overview-2</vt:lpstr>
      <vt:lpstr>Dataset Overview-3</vt:lpstr>
      <vt:lpstr>Example Signals</vt:lpstr>
      <vt:lpstr>Example VGRF Signals-1</vt:lpstr>
      <vt:lpstr>Example VGRF Signals-2</vt:lpstr>
      <vt:lpstr>Feature Extraction Approach</vt:lpstr>
      <vt:lpstr>Feature Extraction with TSFresh</vt:lpstr>
      <vt:lpstr>Feature Combination Strategy</vt:lpstr>
      <vt:lpstr>Feature Analysis (Variance &amp; Correlation)</vt:lpstr>
      <vt:lpstr>Feature–UPDRS Correlation Analysis</vt:lpstr>
      <vt:lpstr>Feature Variance and Correlation Analysis-1</vt:lpstr>
      <vt:lpstr>Feature Variance and Correlation Analysis-2</vt:lpstr>
      <vt:lpstr>Bilateral Feature Distribution</vt:lpstr>
      <vt:lpstr>Left vs Right Foot Feature Distribution</vt:lpstr>
      <vt:lpstr>Dimensionality Reduction (Right Foot)</vt:lpstr>
      <vt:lpstr>Dimensionality Reduction (Left Foot)</vt:lpstr>
      <vt:lpstr>Dimensionality Reduction (Combined Feet)</vt:lpstr>
      <vt:lpstr>Results Summary</vt:lpstr>
      <vt:lpstr>Summary of Baseline Results</vt:lpstr>
      <vt:lpstr>Discussion &amp; Next Steps</vt:lpstr>
      <vt:lpstr>Discussion &amp; Future Direction</vt:lpstr>
      <vt:lpstr>Q &amp; 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Chowdhury, Prosenjit</cp:lastModifiedBy>
  <cp:revision>144</cp:revision>
  <dcterms:created xsi:type="dcterms:W3CDTF">2021-11-18T07:49:57Z</dcterms:created>
  <dcterms:modified xsi:type="dcterms:W3CDTF">2025-11-02T22:16:14Z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